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859" r:id="rId2"/>
    <p:sldId id="1017" r:id="rId3"/>
    <p:sldId id="1018" r:id="rId4"/>
    <p:sldId id="1040" r:id="rId5"/>
    <p:sldId id="1021" r:id="rId6"/>
    <p:sldId id="1022" r:id="rId7"/>
    <p:sldId id="1023" r:id="rId8"/>
    <p:sldId id="1024" r:id="rId9"/>
    <p:sldId id="1025" r:id="rId10"/>
    <p:sldId id="1026" r:id="rId11"/>
    <p:sldId id="1027" r:id="rId12"/>
    <p:sldId id="1028" r:id="rId13"/>
    <p:sldId id="1029" r:id="rId14"/>
    <p:sldId id="1031" r:id="rId15"/>
    <p:sldId id="1032" r:id="rId16"/>
    <p:sldId id="1033" r:id="rId17"/>
    <p:sldId id="1041" r:id="rId18"/>
    <p:sldId id="1042" r:id="rId19"/>
    <p:sldId id="1043" r:id="rId20"/>
    <p:sldId id="1044" r:id="rId21"/>
    <p:sldId id="1045" r:id="rId22"/>
    <p:sldId id="1046" r:id="rId23"/>
    <p:sldId id="1052" r:id="rId24"/>
    <p:sldId id="1053" r:id="rId25"/>
    <p:sldId id="1054" r:id="rId26"/>
    <p:sldId id="1047" r:id="rId27"/>
    <p:sldId id="1048" r:id="rId28"/>
    <p:sldId id="1050" r:id="rId29"/>
    <p:sldId id="1051" r:id="rId30"/>
    <p:sldId id="1055" r:id="rId3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2486952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第五模块提优测评卷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7534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六、根据图片及首字母提示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30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open your book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are my books, Mum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on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220.jpg" descr="id:21474893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319342" y="2345187"/>
            <a:ext cx="1713230" cy="1139825"/>
          </a:xfrm>
          <a:prstGeom prst="rect">
            <a:avLst/>
          </a:prstGeom>
        </p:spPr>
      </p:pic>
      <p:pic>
        <p:nvPicPr>
          <p:cNvPr id="4" name="gyy221.jpg" descr="id:21474893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36498" y="4033237"/>
            <a:ext cx="1717040" cy="148399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846734" y="2545808"/>
            <a:ext cx="962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egins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618522" y="4714674"/>
            <a:ext cx="801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loor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75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3546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Tongtong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pen yesterday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wants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bird is singing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tree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out these crayons,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y223.jpg" descr="id:21474894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99462" y="2584311"/>
            <a:ext cx="1718945" cy="1718945"/>
          </a:xfrm>
          <a:prstGeom prst="rect">
            <a:avLst/>
          </a:prstGeom>
        </p:spPr>
      </p:pic>
      <p:pic>
        <p:nvPicPr>
          <p:cNvPr id="5" name="gyy224.jpg" descr="id:21474894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751390" y="4581128"/>
            <a:ext cx="1715770" cy="1461135"/>
          </a:xfrm>
          <a:prstGeom prst="rect">
            <a:avLst/>
          </a:prstGeom>
        </p:spPr>
      </p:pic>
      <p:pic>
        <p:nvPicPr>
          <p:cNvPr id="6" name="gyy222.jpg" descr="id:214748939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551590" y="837327"/>
            <a:ext cx="873760" cy="171894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350790" y="1274540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ook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871070" y="3100882"/>
            <a:ext cx="11432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appily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918742" y="4979633"/>
            <a:ext cx="62228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ive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8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0126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019675" algn="l"/>
                <a:tab pos="7893050" algn="l"/>
                <a:tab pos="79787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893050" algn="l"/>
                <a:tab pos="79787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lots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in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68475" hangingPunct="0">
              <a:spcAft>
                <a:spcPts val="0"/>
              </a:spcAft>
              <a:tabLst>
                <a:tab pos="5019675" algn="l"/>
                <a:tab pos="7893050" algn="l"/>
                <a:tab pos="79787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893050" algn="l"/>
                <a:tab pos="79787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orange juice do you want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68475" hangingPunct="0">
              <a:spcAft>
                <a:spcPts val="0"/>
              </a:spcAft>
              <a:tabLst>
                <a:tab pos="5019675" algn="l"/>
                <a:tab pos="7893050" algn="l"/>
                <a:tab pos="797877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five bottles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68475" hangingPunct="0">
              <a:spcAft>
                <a:spcPts val="0"/>
              </a:spcAft>
              <a:tabLst>
                <a:tab pos="5019675" algn="l"/>
                <a:tab pos="7893050" algn="l"/>
                <a:tab pos="79787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</a:p>
          <a:p>
            <a:pPr lvl="0" hangingPunct="0">
              <a:spcAft>
                <a:spcPts val="0"/>
              </a:spcAft>
              <a:tabLst>
                <a:tab pos="5019675" algn="l"/>
                <a:tab pos="7893050" algn="l"/>
                <a:tab pos="79787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apples in the box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68475" hangingPunct="0">
              <a:spcAft>
                <a:spcPts val="0"/>
              </a:spcAft>
              <a:tabLst>
                <a:tab pos="5019675" algn="l"/>
                <a:tab pos="7893050" algn="l"/>
                <a:tab pos="79787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5787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76235" y="284067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6235" y="474714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34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660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you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look so sad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51013" hangingPunct="0"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lost my bike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my birthday present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51013" hangingPunct="0"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wrong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/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matter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enough bags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 give one to 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51013" hangingPunct="0"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isn’t</a:t>
            </a: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 crayons yesterday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51013" hangingPunct="0"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bought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2072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93057" y="316332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93057" y="444828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8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289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book on the floor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give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crayons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up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</a:p>
          <a:p>
            <a:pPr hangingPunct="0"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Thirty elephants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row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6760" y="1402898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6560" y="283991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5722" y="406148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5173"/>
            <a:ext cx="11485848" cy="3323987"/>
          </a:xfrm>
        </p:spPr>
        <p:txBody>
          <a:bodyPr/>
          <a:lstStyle/>
          <a:p>
            <a:pPr marL="1906588" indent="-1906588"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biggest whale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鲸鱼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33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metres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06588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gray whale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06588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blue whale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06588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white whale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0790" y="1694408"/>
            <a:ext cx="2520280" cy="45434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68312" y="167716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618630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八、根据句子或对话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将相关的图片连线。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buy?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			A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7358063" algn="l"/>
                <a:tab pos="986155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bought some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	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8255000" algn="l"/>
                <a:tab pos="986155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you go to the Great Wall?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8255000" algn="l"/>
                <a:tab pos="986155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	</a:t>
            </a:r>
          </a:p>
          <a:p>
            <a:pPr hangingPunct="0">
              <a:spcAft>
                <a:spcPts val="0"/>
              </a:spcAft>
              <a:tabLst>
                <a:tab pos="8255000" algn="l"/>
                <a:tab pos="986155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see in the zoo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	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tabLst>
                <a:tab pos="8255000" algn="l"/>
                <a:tab pos="986155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We saw a big snake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z="2400" dirty="0">
              <a:solidFill>
                <a:srgbClr val="000000"/>
              </a:solidFill>
              <a:latin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8255000" algn="l"/>
                <a:tab pos="986155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Dongdong did his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homework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284163">
              <a:spcAft>
                <a:spcPts val="0"/>
              </a:spcAft>
              <a:tabLst>
                <a:tab pos="8255000" algn="l"/>
                <a:tab pos="986155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half past seven yesterday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     	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8255000" algn="l"/>
                <a:tab pos="986155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Lei took a picture of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	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266700">
              <a:spcAft>
                <a:spcPts val="0"/>
              </a:spcAft>
              <a:tabLst>
                <a:tab pos="7358063" algn="l"/>
                <a:tab pos="9861550" algn="l"/>
              </a:tabLst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birds in the park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	   	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z38.jpg" descr="id:21474894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8097" y="1052736"/>
            <a:ext cx="1676347" cy="792088"/>
          </a:xfrm>
          <a:prstGeom prst="rect">
            <a:avLst/>
          </a:prstGeom>
        </p:spPr>
      </p:pic>
      <p:pic>
        <p:nvPicPr>
          <p:cNvPr id="4" name="cz39.jpg" descr="id:21474894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69175" y="2124649"/>
            <a:ext cx="1721054" cy="828984"/>
          </a:xfrm>
          <a:prstGeom prst="rect">
            <a:avLst/>
          </a:prstGeom>
        </p:spPr>
      </p:pic>
      <p:pic>
        <p:nvPicPr>
          <p:cNvPr id="5" name="cz40.jpg" descr="id:214748944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489642" y="3015004"/>
            <a:ext cx="1080120" cy="1123275"/>
          </a:xfrm>
          <a:prstGeom prst="rect">
            <a:avLst/>
          </a:prstGeom>
        </p:spPr>
      </p:pic>
      <p:pic>
        <p:nvPicPr>
          <p:cNvPr id="6" name="cz41.jpg" descr="id:2147489455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89642" y="4270958"/>
            <a:ext cx="1037501" cy="1037501"/>
          </a:xfrm>
          <a:prstGeom prst="rect">
            <a:avLst/>
          </a:prstGeom>
        </p:spPr>
      </p:pic>
      <p:pic>
        <p:nvPicPr>
          <p:cNvPr id="7" name="cz42.jpg" descr="id:2147489462;FounderCES"/>
          <p:cNvPicPr/>
          <p:nvPr/>
        </p:nvPicPr>
        <p:blipFill>
          <a:blip r:embed="rId6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46768" y="5441138"/>
            <a:ext cx="1503231" cy="936104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>
            <a:off x="3934966" y="1628800"/>
            <a:ext cx="4680520" cy="424847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5375126" y="1556792"/>
            <a:ext cx="3240360" cy="108012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4727054" y="3713842"/>
            <a:ext cx="3960440" cy="319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4511030" y="4797152"/>
            <a:ext cx="4104456" cy="7200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4367014" y="2716352"/>
            <a:ext cx="4320480" cy="330493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65124"/>
            <a:ext cx="11485848" cy="3637919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九、从方框中选择合适的句子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a farm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there by bus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fed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喂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animals there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there any ducks?	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there were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were fourteen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play with them?	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course, I did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happy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8740" y="4510100"/>
            <a:ext cx="11325098" cy="1421928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  <a:tabLst>
                <a:tab pos="4486275" algn="l"/>
              </a:tabLst>
            </a:pP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How many ducks were 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there</a:t>
            </a:r>
            <a:r>
              <a:rPr lang="en-US" altLang="zh-CN" sz="24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	</a:t>
            </a:r>
            <a:r>
              <a:rPr lang="en-US" altLang="zh-CN" sz="24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Where did you go last weekend?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  <a:tabLst>
                <a:tab pos="4486275" algn="l"/>
              </a:tabLst>
            </a:pP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How did 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you </a:t>
            </a:r>
            <a:r>
              <a:rPr lang="en-US" altLang="zh-CN" sz="24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feel?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	</a:t>
            </a:r>
            <a:r>
              <a:rPr lang="en-US" altLang="zh-CN" sz="24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How did you go there?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  <a:tabLst>
                <a:tab pos="4486275" algn="l"/>
              </a:tabLst>
            </a:pP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What did you do there? 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58702" y="1304244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1548283" y="171843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1569121" y="216713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1548283" y="30482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1569121" y="391871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247122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3497"/>
            <a:ext cx="11485848" cy="129266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</a:t>
            </a:r>
            <a:r>
              <a:rPr lang="zh-CN" altLang="zh-CN" sz="2600" spc="-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校园</a:t>
            </a:r>
            <a:r>
              <a:rPr lang="zh-CN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小记者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spc="-1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</a:t>
            </a:r>
            <a:r>
              <a:rPr lang="zh-CN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正在向同学们了解课程的相关信息。请根据课程表内容</a:t>
            </a:r>
            <a:r>
              <a:rPr lang="zh-CN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补全小记者和同学们的对话。</a:t>
            </a:r>
            <a:r>
              <a:rPr lang="zh-CN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 spc="-1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646" y="1119161"/>
            <a:ext cx="3273091" cy="465971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149526"/>
              </p:ext>
            </p:extLst>
          </p:nvPr>
        </p:nvGraphicFramePr>
        <p:xfrm>
          <a:off x="362764" y="2211965"/>
          <a:ext cx="11483938" cy="3521291"/>
        </p:xfrm>
        <a:graphic>
          <a:graphicData uri="http://schemas.openxmlformats.org/drawingml/2006/table">
            <a:tbl>
              <a:tblPr firstRow="1" firstCol="1" bandRow="1"/>
              <a:tblGrid>
                <a:gridCol w="1627986">
                  <a:extLst>
                    <a:ext uri="{9D8B030D-6E8A-4147-A177-3AD203B41FA5}">
                      <a16:colId xmlns:a16="http://schemas.microsoft.com/office/drawing/2014/main" val="2682343736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349557155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3822447308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078982153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988255214"/>
                    </a:ext>
                  </a:extLst>
                </a:gridCol>
                <a:gridCol w="2727160">
                  <a:extLst>
                    <a:ext uri="{9D8B030D-6E8A-4147-A177-3AD203B41FA5}">
                      <a16:colId xmlns:a16="http://schemas.microsoft.com/office/drawing/2014/main" val="2307074562"/>
                    </a:ext>
                  </a:extLst>
                </a:gridCol>
              </a:tblGrid>
              <a:tr h="314744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Tue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Wed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Thu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</a:t>
                      </a: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424240"/>
                  </a:ext>
                </a:extLst>
              </a:tr>
              <a:tr h="314744">
                <a:tc rowSpan="4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Morning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0916234"/>
                  </a:ext>
                </a:extLst>
              </a:tr>
              <a:tr h="31474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8625831"/>
                  </a:ext>
                </a:extLst>
              </a:tr>
              <a:tr h="31474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English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2754080"/>
                  </a:ext>
                </a:extLst>
              </a:tr>
              <a:tr h="31474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Chinese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Maths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3798770"/>
                  </a:ext>
                </a:extLst>
              </a:tr>
              <a:tr h="549491"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Afternoon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Science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Computer  class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Computer  class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2300988"/>
                  </a:ext>
                </a:extLst>
              </a:tr>
              <a:tr h="31474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5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55453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17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school days do you have in a week, children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Diandian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there six classes on Wednesdays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Tiantian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there a PE class every school day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there are 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classes in a 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computer classes in a 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science classes do you have in a week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28968" y="1510662"/>
            <a:ext cx="8418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Five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358902" y="2755294"/>
            <a:ext cx="19141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there    are 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082496" y="4064517"/>
            <a:ext cx="18421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there       </a:t>
            </a:r>
            <a:r>
              <a:rPr lang="en-US" altLang="zh-CN"/>
              <a:t>is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148934" y="3874951"/>
            <a:ext cx="94288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eight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107873" y="4712712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two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05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486275" algn="l"/>
                <a:tab pos="7358063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6275" algn="l"/>
                <a:tab pos="73580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选出你所听到的内容。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6275" algn="l"/>
                <a:tab pos="73580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twenty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twelve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6275" algn="l"/>
                <a:tab pos="73580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many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much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very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6275" algn="l"/>
                <a:tab pos="73580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buying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bought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6275" algn="l"/>
                <a:tab pos="73580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five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fifteen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fifty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486275" algn="l"/>
                <a:tab pos="73580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055646" y="2060848"/>
            <a:ext cx="12234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twenty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055646" y="2644203"/>
            <a:ext cx="145264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so many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55646" y="3426702"/>
            <a:ext cx="12650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bought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055646" y="4092216"/>
            <a:ext cx="1162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fifteen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055646" y="4615436"/>
            <a:ext cx="97488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there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212098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81013" y="27519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8603" y="34276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91432" y="40922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81013" y="471364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9456"/>
            <a:ext cx="11485848" cy="267765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Tongtong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science classes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on Tuesday and Wednesday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 do you have altogether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总共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week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Mengmeng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74212" y="1887552"/>
            <a:ext cx="8360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Two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006974" y="2462528"/>
            <a:ext cx="10438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many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019408" y="3578240"/>
            <a:ext cx="118173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Thirty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33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十一、根据首字母提示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Sunflower Primary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Linda from Class Five, Grade Six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will introduce my school to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seventy-two classrooms in my 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also many buildings, such as teaching buildings, library, gym, concert hall and so on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school library is big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there are lots of books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school I often read books with my classmates in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Our concert hall is very big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 floors and is full of musical instruments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beautiful playground outside the gym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74726" y="1484784"/>
            <a:ext cx="12394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elcome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19542" y="2132856"/>
            <a:ext cx="4955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re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031310" y="4581128"/>
            <a:ext cx="50366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as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83238" y="5321748"/>
            <a:ext cx="3241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043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lvl="0" indent="711200"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my classroom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very clean and bright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forty-five pupils in my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 and twenty-seven girls in our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a teaching all-in-one computer on the wall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help learn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many desks and chairs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There’s a blackboard in front of the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there are three flags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top of the blackboard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also many beautiful pictures on the wall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draw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my school very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03118" y="1458906"/>
            <a:ext cx="13019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ighteen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0630" y="3417374"/>
            <a:ext cx="14521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eacher’s</a:t>
            </a:r>
            <a:endParaRPr lang="zh-CN" altLang="en-US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522920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teacher’s desk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讲桌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，故填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teacher’s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36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1916832"/>
            <a:ext cx="11459670" cy="191909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6239"/>
            <a:ext cx="11485848" cy="194950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have/has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的辨析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强调的是某地存在什么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指客观存在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不表示所有关系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have/has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表示某人拥有某物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表示所有关系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主语往往是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1886416"/>
            <a:ext cx="1978594" cy="618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56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1230600"/>
            <a:ext cx="11459670" cy="385458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684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数词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的基数词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seven,eight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nine,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eleven,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twelve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的基数词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基数词的词尾加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-teen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的变化不规则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thirteen,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fourteen,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fifteen,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sixteen,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seventeen,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eighteen,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nineteen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1202903"/>
            <a:ext cx="2061943" cy="61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66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836712"/>
            <a:ext cx="11459670" cy="45260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中整十数的基数词由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基数词的词尾加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构成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的变化不规则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thirty,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forty,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fifty,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sixty,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seventy,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eighty,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ninety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由整十数基数词加个位数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的基数词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十位和个位之间加连字符号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twenty-one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forty-four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个位数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基数词加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表示几百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hundred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38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2749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and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 good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in the same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forty pupils in the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twenty-one boys and nineteen girls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forty chairs, forty small desks and one big desk in the classroom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big one is the teacher’s desk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other ones are for the students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desks are all new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very clean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sixteen books in the teacher’s desk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there are some flowers on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is a blackboard in the classroom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classroom has two doors and four windows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twelve pictures and a map on the wall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love their classroom and they love their school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76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88042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根据短文内容，选择正确的答案。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boys and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girls in Sam’s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6413" hangingPunct="0">
              <a:spcAft>
                <a:spcPts val="0"/>
              </a:spcAft>
              <a:tabLst>
                <a:tab pos="4933950" algn="l"/>
                <a:tab pos="7712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33950" algn="l"/>
                <a:tab pos="77120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chairs are there in the classroom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76413" hangingPunct="0">
              <a:spcAft>
                <a:spcPts val="0"/>
              </a:spcAft>
              <a:tabLst>
                <a:tab pos="4933950" algn="l"/>
                <a:tab pos="77120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Fourteen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Forty-one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flowers are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76413" hangingPunct="0">
              <a:spcAft>
                <a:spcPts val="0"/>
              </a:spcAft>
              <a:tabLst>
                <a:tab pos="4929188" algn="l"/>
                <a:tab pos="77168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wall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door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teacher’s desk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929188" algn="l"/>
                <a:tab pos="77168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pictures and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wall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76413" hangingPunct="0">
              <a:spcAft>
                <a:spcPts val="0"/>
              </a:spcAft>
              <a:tabLst>
                <a:tab pos="4929188" algn="l"/>
                <a:tab pos="77168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eleven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twelve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8134" y="14525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0356" y="272764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40043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03476" y="528107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990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短文内容，将下列物品的数量填在横线上。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946" y="927011"/>
            <a:ext cx="2975536" cy="482896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610633"/>
              </p:ext>
            </p:extLst>
          </p:nvPr>
        </p:nvGraphicFramePr>
        <p:xfrm>
          <a:off x="478580" y="2204864"/>
          <a:ext cx="11233252" cy="2668996"/>
        </p:xfrm>
        <a:graphic>
          <a:graphicData uri="http://schemas.openxmlformats.org/drawingml/2006/table">
            <a:tbl>
              <a:tblPr firstRow="1" firstCol="1" bandRow="1"/>
              <a:tblGrid>
                <a:gridCol w="2808313">
                  <a:extLst>
                    <a:ext uri="{9D8B030D-6E8A-4147-A177-3AD203B41FA5}">
                      <a16:colId xmlns:a16="http://schemas.microsoft.com/office/drawing/2014/main" val="1466860"/>
                    </a:ext>
                  </a:extLst>
                </a:gridCol>
                <a:gridCol w="2808313">
                  <a:extLst>
                    <a:ext uri="{9D8B030D-6E8A-4147-A177-3AD203B41FA5}">
                      <a16:colId xmlns:a16="http://schemas.microsoft.com/office/drawing/2014/main" val="4017290465"/>
                    </a:ext>
                  </a:extLst>
                </a:gridCol>
                <a:gridCol w="2808313">
                  <a:extLst>
                    <a:ext uri="{9D8B030D-6E8A-4147-A177-3AD203B41FA5}">
                      <a16:colId xmlns:a16="http://schemas.microsoft.com/office/drawing/2014/main" val="1715978186"/>
                    </a:ext>
                  </a:extLst>
                </a:gridCol>
                <a:gridCol w="2808313">
                  <a:extLst>
                    <a:ext uri="{9D8B030D-6E8A-4147-A177-3AD203B41FA5}">
                      <a16:colId xmlns:a16="http://schemas.microsoft.com/office/drawing/2014/main" val="6530293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2797552"/>
                  </a:ext>
                </a:extLst>
              </a:tr>
              <a:tr h="74875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u="none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u="none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u="none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u="none" smtClean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________</a:t>
                      </a:r>
                      <a:r>
                        <a:rPr lang="zh-CN" sz="28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4206427"/>
                  </a:ext>
                </a:extLst>
              </a:tr>
            </a:tbl>
          </a:graphicData>
        </a:graphic>
      </p:graphicFrame>
      <p:pic>
        <p:nvPicPr>
          <p:cNvPr id="4100" name="gyy2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469" y="2302661"/>
            <a:ext cx="1143000" cy="170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gyy22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258" y="2414971"/>
            <a:ext cx="17145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gyy22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110" y="2546342"/>
            <a:ext cx="1706563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gyy22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574" y="2319721"/>
            <a:ext cx="16224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1397434" y="4182440"/>
            <a:ext cx="1401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40/forty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96254" y="4242984"/>
            <a:ext cx="16995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16/sixteen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118287" y="4267537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2/two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941335" y="4116115"/>
            <a:ext cx="112242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4/four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9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040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十三、根据下面表中的信息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介绍一下野生动物园。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书写认真，适当拓展；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句型来描述；</a:t>
            </a: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至少五句话；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语句通顺合理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50020"/>
              </p:ext>
            </p:extLst>
          </p:nvPr>
        </p:nvGraphicFramePr>
        <p:xfrm>
          <a:off x="478581" y="1441654"/>
          <a:ext cx="11233248" cy="1280160"/>
        </p:xfrm>
        <a:graphic>
          <a:graphicData uri="http://schemas.openxmlformats.org/drawingml/2006/table">
            <a:tbl>
              <a:tblPr firstRow="1" firstCol="1" bandRow="1"/>
              <a:tblGrid>
                <a:gridCol w="1872208">
                  <a:extLst>
                    <a:ext uri="{9D8B030D-6E8A-4147-A177-3AD203B41FA5}">
                      <a16:colId xmlns:a16="http://schemas.microsoft.com/office/drawing/2014/main" val="134887874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785497749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3840986633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1277768875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3645027426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422891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panda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elephant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bear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bird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monkey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68546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7656595"/>
                  </a:ext>
                </a:extLst>
              </a:tr>
            </a:tbl>
          </a:graphicData>
        </a:graphic>
      </p:graphicFrame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60854" y="3855756"/>
            <a:ext cx="1127896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possible version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lots of animals in the zoo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five pandas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two elephants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nineteen bears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fifty birds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fifteen monkeys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these animals very much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31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3997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a4a.jpg" descr="id:21474893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83866" y="4295226"/>
            <a:ext cx="792088" cy="1294014"/>
          </a:xfrm>
          <a:prstGeom prst="rect">
            <a:avLst/>
          </a:prstGeom>
        </p:spPr>
      </p:pic>
      <p:pic>
        <p:nvPicPr>
          <p:cNvPr id="5" name="a4b.jpg" descr="id:21474893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854545" y="4381355"/>
            <a:ext cx="1699013" cy="1110657"/>
          </a:xfrm>
          <a:prstGeom prst="rect">
            <a:avLst/>
          </a:prstGeom>
        </p:spPr>
      </p:pic>
      <p:pic>
        <p:nvPicPr>
          <p:cNvPr id="6" name="a4c.jpg" descr="id:214748936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196518" y="4574371"/>
            <a:ext cx="1683921" cy="945133"/>
          </a:xfrm>
          <a:prstGeom prst="rect">
            <a:avLst/>
          </a:prstGeom>
        </p:spPr>
      </p:pic>
      <p:pic>
        <p:nvPicPr>
          <p:cNvPr id="7" name="a4d.jpg" descr="id:214748937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800960" y="4433830"/>
            <a:ext cx="1623898" cy="1085674"/>
          </a:xfrm>
          <a:prstGeom prst="rect">
            <a:avLst/>
          </a:prstGeom>
        </p:spPr>
      </p:pic>
      <p:pic>
        <p:nvPicPr>
          <p:cNvPr id="8" name="a4e.jpg" descr="id:2147489378;FounderCES"/>
          <p:cNvPicPr/>
          <p:nvPr/>
        </p:nvPicPr>
        <p:blipFill>
          <a:blip r:embed="rId6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67818" y="4273318"/>
            <a:ext cx="1643989" cy="1280656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1255324"/>
            <a:ext cx="11485848" cy="3037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ball under the chair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three rabbits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so many children in our class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three apples on the plate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enough T-shirts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757611" y="560219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2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87421" y="562973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473503" y="558222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5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876793" y="5629737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r>
              <a:rPr lang="en-US" altLang="zh-CN">
                <a:ea typeface="楷体" panose="02010609060101010101" pitchFamily="49" charset="-122"/>
              </a:rPr>
              <a:t> 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369851" y="5591804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3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542" y="836712"/>
            <a:ext cx="11459670" cy="5184576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句型描述某地有某物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介绍某地有某物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可按</a:t>
            </a:r>
            <a:r>
              <a:rPr lang="en-US" altLang="zh-CN" b="1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三步法</a:t>
            </a:r>
            <a:r>
              <a:rPr lang="en-US" altLang="zh-CN" b="1"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写作。第一步开头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引出要介绍的地点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第二步正文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具体介绍此地的重点物品及其数量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第三步结尾</a:t>
            </a:r>
            <a:r>
              <a:rPr lang="zh-CN" altLang="zh-CN" b="1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总结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对这个地方的感受。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参考词句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classroom,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thirteen,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fourteen,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fifteen,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sixteen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pupil,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crayon,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is,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many</a:t>
            </a:r>
            <a:r>
              <a:rPr lang="en-US" altLang="zh-CN" b="1"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latin typeface="+mj-lt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9542" y="759699"/>
            <a:ext cx="1983971" cy="67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23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7103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Seventeen ice creams we can see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Nineteen ice creams we can see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only twenty-three crayons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twenty-one crayons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915698"/>
            <a:ext cx="526932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Seventeen ice creams we can see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850576"/>
            <a:ext cx="492782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There are twenty-one crayons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80970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10478" y="373441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33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so many cats in the garden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fourteen dogs near my house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pupils are there in your class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people are there in your family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Thirty big elephants are in a row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Ten big lions are at the zoo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1916832"/>
            <a:ext cx="602588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There are so many cats in the garden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1148" y="3861048"/>
            <a:ext cx="74888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How many people are there in your family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5733256"/>
            <a:ext cx="445410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Ten big lions are at the zoo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65386" y="87094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67348" y="279565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65386" y="471366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63817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558465"/>
            <a:ext cx="11485848" cy="453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Tom’s family were happy this Saturday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Tom’s mother’s birthday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bought her 39 flowers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father bought her a red dress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it cost 90 </a:t>
            </a:r>
            <a:r>
              <a:rPr lang="en-US" altLang="zh-CN" b="1" i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they went home by car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Tom’s mother went home at 5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in the afternoon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saw some dishes on the table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cooked them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Tom’s father did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so happy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birthday dinner began at 6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and his father sang to his mother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had a happy evening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692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Tom’s mother’s birthday was on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534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Friday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Saturday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Sunday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534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and his father went home by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534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bike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534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bought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flowers for his mother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534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37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90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6760" y="138516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93225" y="267342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39712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41273"/>
            <a:ext cx="11485848" cy="259583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  <a:tab pos="79787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cooked the dinner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591050" algn="l"/>
                <a:tab pos="79787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Tom’s mother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Tom’s father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  <a:tab pos="79787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had dinner 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591050" algn="l"/>
                <a:tab pos="79787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8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10630" y="193186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38468" y="324487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4409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五、判断每组单词画线部分的发音是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9700" algn="l"/>
                <a:tab pos="6281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p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9700" algn="l"/>
                <a:tab pos="6281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	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9700" algn="l"/>
                <a:tab pos="6281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9700" algn="l"/>
                <a:tab pos="6281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9700" algn="l"/>
                <a:tab pos="62817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for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six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teen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44114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306021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370565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438583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2638" y="500490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4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 w="19050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2937</Words>
  <Application>Microsoft Office PowerPoint</Application>
  <PresentationFormat>自定义</PresentationFormat>
  <Paragraphs>309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7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470</cp:revision>
  <dcterms:created xsi:type="dcterms:W3CDTF">2020-11-06T05:24:00Z</dcterms:created>
  <dcterms:modified xsi:type="dcterms:W3CDTF">2025-06-15T09:16:49Z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